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4"/>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298" r:id="rId47"/>
    <p:sldId id="302" r:id="rId48"/>
    <p:sldId id="322" r:id="rId49"/>
    <p:sldId id="306" r:id="rId50"/>
    <p:sldId id="300" r:id="rId51"/>
    <p:sldId id="265" r:id="rId52"/>
    <p:sldId id="323"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17/12/2014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37351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50</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17/12/2014</a:t>
            </a:fld>
            <a:endParaRPr lang="fr-FR"/>
          </a:p>
        </p:txBody>
      </p:sp>
      <p:sp>
        <p:nvSpPr>
          <p:cNvPr id="8" name="Slide Number Placeholder 7"/>
          <p:cNvSpPr>
            <a:spLocks noGrp="1"/>
          </p:cNvSpPr>
          <p:nvPr>
            <p:ph type="sldNum" sz="quarter" idx="11"/>
          </p:nvPr>
        </p:nvSpPr>
        <p:spPr/>
        <p:txBody>
          <a:bodyPr/>
          <a:lstStyle/>
          <a:p>
            <a:fld id="{789A2A0C-D44F-4523-8D1A-D12B62504EB2}" type="slidenum">
              <a:rPr lang="fr-FR" smtClean="0"/>
              <a:t>‹#›</a:t>
            </a:fld>
            <a:endParaRPr lang="fr-FR"/>
          </a:p>
        </p:txBody>
      </p:sp>
      <p:sp>
        <p:nvSpPr>
          <p:cNvPr id="9" name="Footer Placeholder 8"/>
          <p:cNvSpPr>
            <a:spLocks noGrp="1"/>
          </p:cNvSpPr>
          <p:nvPr>
            <p:ph type="ftr" sz="quarter" idx="12"/>
          </p:nvPr>
        </p:nvSpPr>
        <p:spPr/>
        <p:txBody>
          <a:bodyPr/>
          <a:lstStyle/>
          <a:p>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17/12/2014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A2A0C-D44F-4523-8D1A-D12B62504EB2}" type="slidenum">
              <a:rPr lang="fr-FR" smtClean="0"/>
              <a:t>‹#›</a:t>
            </a:fld>
            <a:endParaRPr lang="fr-FR"/>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17/12/2014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17/12/2014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17/12/2014</a:t>
            </a:fld>
            <a:endParaRPr lang="fr-FR"/>
          </a:p>
        </p:txBody>
      </p:sp>
      <p:sp>
        <p:nvSpPr>
          <p:cNvPr id="6" name="Slide Number Placeholder 5"/>
          <p:cNvSpPr>
            <a:spLocks noGrp="1"/>
          </p:cNvSpPr>
          <p:nvPr>
            <p:ph type="sldNum" sz="quarter" idx="4"/>
          </p:nvPr>
        </p:nvSpPr>
        <p:spPr>
          <a:xfrm>
            <a:off x="9752554"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789A2A0C-D44F-4523-8D1A-D12B62504EB2}" type="slidenum">
              <a:rPr lang="fr-FR" smtClean="0"/>
              <a:t>‹#›</a:t>
            </a:fld>
            <a:endParaRPr lang="fr-FR"/>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
        <p:nvSpPr>
          <p:cNvPr id="7" name="Slide Number Placeholder 6"/>
          <p:cNvSpPr>
            <a:spLocks noGrp="1"/>
          </p:cNvSpPr>
          <p:nvPr>
            <p:ph type="sldNum" sz="quarter" idx="11"/>
          </p:nvPr>
        </p:nvSpPr>
        <p:spPr/>
        <p:txBody>
          <a:bodyPr/>
          <a:lstStyle/>
          <a:p>
            <a:fld id="{789A2A0C-D44F-4523-8D1A-D12B62504EB2}" type="slidenum">
              <a:rPr lang="fr-FR" smtClean="0"/>
              <a:t>1</a:t>
            </a:fld>
            <a:endParaRPr lang="fr-FR"/>
          </a:p>
        </p:txBody>
      </p:sp>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a:latin typeface="Calibri" charset="0"/>
              </a:rPr>
              <a:t>Calculus power : 11.38 GFLOPS</a:t>
            </a:r>
          </a:p>
          <a:p>
            <a:pPr marL="0" indent="0">
              <a:buNone/>
            </a:pPr>
            <a:r>
              <a:rPr lang="fr-FR" sz="2000">
                <a:latin typeface="Calibri" charset="0"/>
              </a:rPr>
              <a:t>Evaluate between 100 and 300 million positions per second.</a:t>
            </a:r>
          </a:p>
          <a:p>
            <a:pPr marL="0" indent="0">
              <a:buNone/>
            </a:pPr>
            <a:r>
              <a:rPr lang="fr-FR" sz="2000">
                <a:latin typeface="Calibri" charset="0"/>
              </a:rPr>
              <a:t>Read 12 moves ahead.</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a:t>Three principal methods :</a:t>
            </a:r>
          </a:p>
        </p:txBody>
      </p:sp>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3738113"/>
            <a:ext cx="2743200" cy="1323439"/>
          </a:xfrm>
          <a:prstGeom prst="rect">
            <a:avLst/>
          </a:prstGeom>
        </p:spPr>
        <p:txBody>
          <a:bodyPr rtlCol="0">
            <a:spAutoFit/>
          </a:bodyPr>
          <a:lstStyle/>
          <a:p>
            <a:pPr algn="ctr"/>
            <a:r>
              <a:rPr lang="en-US" sz="2000">
                <a:solidFill>
                  <a:srgbClr val="0070C0"/>
                </a:solidFill>
              </a:rPr>
              <a:t>Global tree</a:t>
            </a:r>
            <a:r>
              <a:rPr lang="en-US" sz="2000"/>
              <a:t> with parrallel access of the same node for random games</a:t>
            </a:r>
            <a:endParaRPr lang="fr-FR"/>
          </a:p>
        </p:txBody>
      </p:sp>
      <p:sp>
        <p:nvSpPr>
          <p:cNvPr id="11" name="ZoneTexte 10"/>
          <p:cNvSpPr txBox="1"/>
          <p:nvPr/>
        </p:nvSpPr>
        <p:spPr>
          <a:xfrm>
            <a:off x="345056" y="2760467"/>
            <a:ext cx="3907090" cy="461665"/>
          </a:xfrm>
          <a:prstGeom prst="rect">
            <a:avLst/>
          </a:prstGeom>
        </p:spPr>
        <p:txBody>
          <a:bodyPr rtlCol="0">
            <a:spAutoFit/>
          </a:bodyPr>
          <a:lstStyle/>
          <a:p>
            <a:pPr algn="ctr"/>
            <a:r>
              <a:rPr lang="fr-FR" sz="2400" b="1" i="1" dirty="0">
                <a:solidFill>
                  <a:srgbClr val="FF3300"/>
                </a:solidFill>
              </a:rPr>
              <a:t>1) </a:t>
            </a:r>
            <a:r>
              <a:rPr lang="fr-FR" sz="2400" i="1" dirty="0" err="1"/>
              <a:t>Leaf</a:t>
            </a:r>
            <a:r>
              <a:rPr lang="fr-FR" sz="2400" i="1" dirty="0"/>
              <a:t> </a:t>
            </a:r>
            <a:r>
              <a:rPr lang="fr-FR" sz="2400" i="1" dirty="0" err="1"/>
              <a:t>Parallelization</a:t>
            </a:r>
            <a:endParaRPr lang="fr-FR" i="1"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511593" y="2610162"/>
            <a:ext cx="3907090" cy="830997"/>
          </a:xfrm>
          <a:prstGeom prst="rect">
            <a:avLst/>
          </a:prstGeom>
        </p:spPr>
        <p:txBody>
          <a:bodyPr rtlCol="0">
            <a:spAutoFit/>
          </a:bodyPr>
          <a:lstStyle/>
          <a:p>
            <a:pPr algn="ctr"/>
            <a:r>
              <a:rPr lang="fr-FR" sz="2400" b="1" dirty="0">
                <a:solidFill>
                  <a:srgbClr val="FF3300"/>
                </a:solidFill>
              </a:rPr>
              <a:t>2) </a:t>
            </a:r>
            <a:r>
              <a:rPr lang="fr-FR" sz="2400" i="1" dirty="0" err="1"/>
              <a:t>Tree</a:t>
            </a:r>
            <a:r>
              <a:rPr lang="fr-FR" sz="2400" i="1" dirty="0"/>
              <a:t> </a:t>
            </a:r>
            <a:r>
              <a:rPr lang="fr-FR" sz="2400" i="1" dirty="0" err="1"/>
              <a:t>Parallelization</a:t>
            </a:r>
            <a:endParaRPr lang="fr-FR" sz="2400" i="1" dirty="0"/>
          </a:p>
          <a:p>
            <a:pPr algn="ctr"/>
            <a:r>
              <a:rPr lang="fr-FR" sz="2400" i="1" dirty="0"/>
              <a:t>(</a:t>
            </a:r>
            <a:r>
              <a:rPr lang="fr-FR" sz="2400" i="1" dirty="0" err="1"/>
              <a:t>with</a:t>
            </a:r>
            <a:r>
              <a:rPr lang="fr-FR" sz="2400" i="1" dirty="0"/>
              <a:t> local </a:t>
            </a:r>
            <a:r>
              <a:rPr lang="fr-FR" sz="2400" i="1" dirty="0" err="1"/>
              <a:t>mutexes</a:t>
            </a:r>
            <a:r>
              <a:rPr lang="fr-FR" sz="2400" i="1" dirty="0"/>
              <a:t>)</a:t>
            </a:r>
            <a:endParaRPr lang="fr-FR" i="1" dirty="0"/>
          </a:p>
        </p:txBody>
      </p:sp>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3738113"/>
            <a:ext cx="2743200" cy="1015663"/>
          </a:xfrm>
          <a:prstGeom prst="rect">
            <a:avLst/>
          </a:prstGeom>
        </p:spPr>
        <p:txBody>
          <a:bodyPr rtlCol="0">
            <a:spAutoFit/>
          </a:bodyPr>
          <a:lstStyle/>
          <a:p>
            <a:pPr algn="ctr"/>
            <a:r>
              <a:rPr lang="en-US" sz="2000">
                <a:solidFill>
                  <a:srgbClr val="0070C0"/>
                </a:solidFill>
              </a:rPr>
              <a:t>Global tree</a:t>
            </a:r>
            <a:r>
              <a:rPr lang="en-US" sz="2000"/>
              <a:t> with random access by all of the actors</a:t>
            </a:r>
            <a:endParaRPr lang="fr-FR"/>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350439" y="2683731"/>
            <a:ext cx="3907090" cy="461665"/>
          </a:xfrm>
          <a:prstGeom prst="rect">
            <a:avLst/>
          </a:prstGeom>
        </p:spPr>
        <p:txBody>
          <a:bodyPr rtlCol="0">
            <a:spAutoFit/>
          </a:bodyPr>
          <a:lstStyle/>
          <a:p>
            <a:pPr algn="ctr"/>
            <a:r>
              <a:rPr lang="fr-FR" sz="2400" b="1" i="1" dirty="0">
                <a:solidFill>
                  <a:srgbClr val="FF3300"/>
                </a:solidFill>
              </a:rPr>
              <a:t>3) </a:t>
            </a:r>
            <a:r>
              <a:rPr lang="fr-FR" sz="2400" i="1" dirty="0" err="1"/>
              <a:t>Root</a:t>
            </a:r>
            <a:r>
              <a:rPr lang="fr-FR" sz="2400" i="1" dirty="0"/>
              <a:t> </a:t>
            </a:r>
            <a:r>
              <a:rPr lang="fr-FR" sz="2400" i="1" dirty="0" err="1"/>
              <a:t>Parallelization</a:t>
            </a:r>
            <a:endParaRPr lang="fr-FR" i="1" dirty="0"/>
          </a:p>
        </p:txBody>
      </p:sp>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391903" y="2490300"/>
            <a:ext cx="2731433" cy="2706454"/>
          </a:xfrm>
          <a:prstGeom prst="rect">
            <a:avLst/>
          </a:prstGeom>
        </p:spPr>
      </p:pic>
      <p:sp>
        <p:nvSpPr>
          <p:cNvPr id="7" name="ZoneTexte 6"/>
          <p:cNvSpPr txBox="1"/>
          <p:nvPr/>
        </p:nvSpPr>
        <p:spPr>
          <a:xfrm>
            <a:off x="1062963" y="3748826"/>
            <a:ext cx="2743200" cy="1015663"/>
          </a:xfrm>
          <a:prstGeom prst="rect">
            <a:avLst/>
          </a:prstGeom>
        </p:spPr>
        <p:txBody>
          <a:bodyPr rtlCol="0">
            <a:spAutoFit/>
          </a:bodyPr>
          <a:lstStyle/>
          <a:p>
            <a:pPr algn="ctr"/>
            <a:r>
              <a:rPr lang="en-US" sz="2000" dirty="0"/>
              <a:t>Each actor has a copy of the tree and merge it at the end of the time</a:t>
            </a:r>
            <a:endParaRPr lang="fr-FR"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2923877"/>
          </a:xfrm>
          <a:prstGeom prst="rect">
            <a:avLst/>
          </a:prstGeom>
        </p:spPr>
        <p:txBody>
          <a:bodyPr rtlCol="0">
            <a:spAutoFit/>
          </a:bodyPr>
          <a:lstStyle/>
          <a:p>
            <a:r>
              <a:rPr lang="fr-FR" sz="2400" dirty="0"/>
              <a:t>MCTS </a:t>
            </a:r>
            <a:r>
              <a:rPr lang="fr-FR" sz="2400" dirty="0" err="1"/>
              <a:t>algorithm</a:t>
            </a:r>
            <a:r>
              <a:rPr lang="fr-FR" sz="2400" dirty="0"/>
              <a:t>:</a:t>
            </a:r>
          </a:p>
          <a:p>
            <a:pPr marL="342900" indent="-342900">
              <a:buFont typeface="Arial" panose="020B0604020202020204" pitchFamily="34" charset="0"/>
              <a:buChar char="•"/>
            </a:pPr>
            <a:r>
              <a:rPr lang="en-US" sz="2000" dirty="0"/>
              <a:t>Parallelization</a:t>
            </a:r>
            <a:r>
              <a:rPr lang="fr-FR" sz="2000" dirty="0"/>
              <a:t>: </a:t>
            </a:r>
          </a:p>
          <a:p>
            <a:r>
              <a:rPr lang="fr-FR" sz="2000" dirty="0"/>
              <a:t>      </a:t>
            </a:r>
            <a:r>
              <a:rPr lang="en-US" sz="2000" dirty="0"/>
              <a:t>Dispatching of data in</a:t>
            </a:r>
          </a:p>
          <a:p>
            <a:r>
              <a:rPr lang="fr-FR" sz="2000" dirty="0"/>
              <a:t>      </a:t>
            </a:r>
            <a:r>
              <a:rPr lang="en-US" sz="2000" dirty="0"/>
              <a:t>different threads</a:t>
            </a:r>
            <a:endParaRPr lang="fr-FR" sz="2000" dirty="0"/>
          </a:p>
          <a:p>
            <a:pPr marL="342900" indent="-342900">
              <a:buFont typeface="Arial" panose="020B0604020202020204" pitchFamily="34" charset="0"/>
              <a:buChar char="•"/>
            </a:pPr>
            <a:r>
              <a:rPr lang="fr-FR" sz="2000" dirty="0" err="1"/>
              <a:t>Calculus</a:t>
            </a:r>
            <a:r>
              <a:rPr lang="fr-FR" sz="2000" dirty="0"/>
              <a:t> of moves</a:t>
            </a:r>
          </a:p>
          <a:p>
            <a:pPr marL="342900" indent="-342900">
              <a:buFont typeface="Arial" panose="020B0604020202020204" pitchFamily="34" charset="0"/>
              <a:buChar char="•"/>
            </a:pPr>
            <a:r>
              <a:rPr lang="en-US" sz="2000" dirty="0"/>
              <a:t>Set of rules</a:t>
            </a:r>
            <a:endParaRPr lang="fr-FR" sz="2000" dirty="0"/>
          </a:p>
          <a:p>
            <a:pPr marL="342900" indent="-342900">
              <a:buFont typeface="Arial" panose="020B0604020202020204" pitchFamily="34" charset="0"/>
              <a:buChar char="•"/>
            </a:pPr>
            <a:r>
              <a:rPr lang="en-US" sz="2000" dirty="0"/>
              <a:t>Merging the results</a:t>
            </a:r>
            <a:endParaRPr lang="fr-FR" sz="2000" dirty="0"/>
          </a:p>
          <a:p>
            <a:pPr marL="342900" indent="-342900">
              <a:buFont typeface="Arial" panose="020B0604020202020204" pitchFamily="34" charset="0"/>
              <a:buChar char="•"/>
            </a:pPr>
            <a:r>
              <a:rPr lang="en-US" sz="2000" dirty="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a:solidFill>
                  <a:srgbClr val="FF3300"/>
                </a:solidFill>
              </a:rPr>
              <a:t>Specifications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774590" y="2215239"/>
            <a:ext cx="6898082" cy="3088281"/>
          </a:xfrm>
        </p:spPr>
        <p:txBody>
          <a:bodyPr/>
          <a:lstStyle/>
          <a:p>
            <a:endParaRPr lang="fr-FR" dirty="0"/>
          </a:p>
          <a:p>
            <a:r>
              <a:rPr lang="fr-FR" dirty="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443936"/>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211249" y="2552368"/>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6242303" y="2743201"/>
            <a:ext cx="5700556" cy="3595687"/>
          </a:xfrm>
        </p:spPr>
        <p:txBody>
          <a:bodyPr>
            <a:normAutofit fontScale="925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 </a:t>
            </a:r>
            <a:r>
              <a:rPr lang="en-US" dirty="0">
                <a:latin typeface="Courier New" panose="02070309020205020404" pitchFamily="49" charset="0"/>
                <a:cs typeface="Courier New" panose="02070309020205020404" pitchFamily="49" charset="0"/>
              </a:rPr>
              <a:t>create(Anew)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lstStyle/>
          <a:p>
            <a:r>
              <a:rPr lang="en-US" sz="4000" dirty="0"/>
              <a:t>Development Methodologies</a:t>
            </a:r>
          </a:p>
        </p:txBody>
      </p:sp>
      <p:sp>
        <p:nvSpPr>
          <p:cNvPr id="3" name="Content Placeholder 2"/>
          <p:cNvSpPr>
            <a:spLocks noGrp="1"/>
          </p:cNvSpPr>
          <p:nvPr>
            <p:ph idx="1"/>
          </p:nvPr>
        </p:nvSpPr>
        <p:spPr>
          <a:xfrm>
            <a:off x="782638" y="2282424"/>
            <a:ext cx="10515600" cy="4351338"/>
          </a:xfrm>
        </p:spPr>
        <p:txBody>
          <a:bodyPr>
            <a:normAutofit/>
          </a:bodyPr>
          <a:lstStyle/>
          <a:p>
            <a:pPr marL="0" indent="0">
              <a:buNone/>
            </a:pPr>
            <a:r>
              <a:rPr lang="en-US" sz="2400" b="1" dirty="0">
                <a:solidFill>
                  <a:srgbClr val="FF3300"/>
                </a:solidFill>
              </a:rPr>
              <a:t>Agile Methodology</a:t>
            </a:r>
            <a:r>
              <a:rPr lang="en-US" sz="2400" dirty="0">
                <a:solidFill>
                  <a:srgbClr val="FF3300"/>
                </a:solidFill>
              </a:rPr>
              <a:t>:</a:t>
            </a:r>
          </a:p>
          <a:p>
            <a:endParaRPr lang="en-US" sz="2400" dirty="0"/>
          </a:p>
          <a:p>
            <a:pPr marL="0" indent="0">
              <a:buNone/>
            </a:pPr>
            <a:r>
              <a:rPr lang="en-US" sz="2400" dirty="0"/>
              <a:t>Iterative software development </a:t>
            </a:r>
          </a:p>
          <a:p>
            <a:pPr marL="0" indent="0">
              <a:buNone/>
            </a:pPr>
            <a:r>
              <a:rPr lang="en-US" sz="2400" dirty="0"/>
              <a:t>methodology for building and  </a:t>
            </a:r>
          </a:p>
          <a:p>
            <a:pPr marL="0" indent="0">
              <a:buNone/>
            </a:pPr>
            <a:r>
              <a:rPr lang="en-US" sz="2400" dirty="0"/>
              <a:t>testing the software incrementally.</a:t>
            </a:r>
          </a:p>
          <a:p>
            <a:endParaRPr lang="en-US" sz="2400" dirty="0"/>
          </a:p>
        </p:txBody>
      </p:sp>
      <p:pic>
        <p:nvPicPr>
          <p:cNvPr id="4" name="Picture 3" descr="KdKKT.png"/>
          <p:cNvPicPr>
            <a:picLocks noChangeAspect="1"/>
          </p:cNvPicPr>
          <p:nvPr/>
        </p:nvPicPr>
        <p:blipFill>
          <a:blip r:embed="rId3"/>
          <a:stretch>
            <a:fillRect/>
          </a:stretch>
        </p:blipFill>
        <p:spPr>
          <a:xfrm>
            <a:off x="4293705" y="2156625"/>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Areas:</a:t>
            </a:r>
          </a:p>
        </p:txBody>
      </p:sp>
      <p:sp>
        <p:nvSpPr>
          <p:cNvPr id="3" name="Content Placeholder 2"/>
          <p:cNvSpPr>
            <a:spLocks noGrp="1"/>
          </p:cNvSpPr>
          <p:nvPr>
            <p:ph idx="1"/>
          </p:nvPr>
        </p:nvSpPr>
        <p:spPr>
          <a:xfrm>
            <a:off x="870005" y="2242334"/>
            <a:ext cx="10515600" cy="3164554"/>
          </a:xfrm>
        </p:spPr>
        <p:txBody>
          <a:bodyPr/>
          <a:lstStyle/>
          <a:p>
            <a:r>
              <a:rPr lang="en-US" dirty="0">
                <a:latin typeface="Calibri" charset="0"/>
              </a:rPr>
              <a:t>Regular meetings </a:t>
            </a:r>
          </a:p>
          <a:p>
            <a:r>
              <a:rPr lang="en-US" dirty="0">
                <a:latin typeface="Calibri" charset="0"/>
              </a:rPr>
              <a:t>"To Do" list </a:t>
            </a:r>
          </a:p>
          <a:p>
            <a:r>
              <a:rPr lang="en-US" dirty="0">
                <a:latin typeface="Calibri" charset="0"/>
              </a:rPr>
              <a:t>Estimation of time and resources </a:t>
            </a:r>
          </a:p>
          <a:p>
            <a:r>
              <a:rPr lang="en-US" dirty="0">
                <a:latin typeface="Calibri" charset="0"/>
              </a:rPr>
              <a:t>Prioritization of tasks </a:t>
            </a:r>
          </a:p>
          <a:p>
            <a:r>
              <a:rPr lang="en-US" dirty="0">
                <a:latin typeface="Calibri" charset="0"/>
              </a:rPr>
              <a:t>Development using top to bottom approach </a:t>
            </a:r>
          </a:p>
          <a:p>
            <a:r>
              <a:rPr lang="en-US" dirty="0">
                <a:latin typeface="Calibri" charset="0"/>
              </a:rPr>
              <a:t>Feedback from the end user or the team </a:t>
            </a:r>
          </a:p>
          <a:p>
            <a:r>
              <a:rPr lang="en-US" dirty="0" smtClean="0">
                <a:latin typeface="Calibri" charset="0"/>
              </a:rPr>
              <a:t>Iterations </a:t>
            </a:r>
            <a:endParaRPr lang="en-US" dirty="0">
              <a:latin typeface="Calibri" charset="0"/>
            </a:endParaRP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lstStyle/>
          <a:p>
            <a:r>
              <a:rPr lang="en-US" sz="4000" dirty="0"/>
              <a:t>Development Methodologies</a:t>
            </a:r>
          </a:p>
        </p:txBody>
      </p:sp>
      <p:sp>
        <p:nvSpPr>
          <p:cNvPr id="3" name="Content Placeholder 2"/>
          <p:cNvSpPr>
            <a:spLocks noGrp="1"/>
          </p:cNvSpPr>
          <p:nvPr>
            <p:ph idx="1"/>
          </p:nvPr>
        </p:nvSpPr>
        <p:spPr>
          <a:xfrm>
            <a:off x="782638" y="2282424"/>
            <a:ext cx="10515600" cy="4351338"/>
          </a:xfrm>
        </p:spPr>
        <p:txBody>
          <a:bodyPr/>
          <a:lstStyle/>
          <a:p>
            <a:pPr marL="0" indent="0">
              <a:buNone/>
            </a:pPr>
            <a:r>
              <a:rPr lang="en-US" b="1" dirty="0">
                <a:latin typeface="Calibri" charset="0"/>
              </a:rPr>
              <a:t>Agile Methodology</a:t>
            </a:r>
            <a:r>
              <a:rPr lang="en-US" dirty="0">
                <a:latin typeface="Calibri" charset="0"/>
              </a:rPr>
              <a:t>:</a:t>
            </a:r>
          </a:p>
          <a:p>
            <a:endParaRPr lang="en-US" dirty="0">
              <a:latin typeface="Calibri" charset="0"/>
            </a:endParaRPr>
          </a:p>
          <a:p>
            <a:pPr marL="0" indent="0">
              <a:buNone/>
            </a:pPr>
            <a:r>
              <a:rPr lang="en-US" dirty="0">
                <a:latin typeface="Calibri" charset="0"/>
              </a:rPr>
              <a:t>Iterative software development </a:t>
            </a:r>
          </a:p>
          <a:p>
            <a:pPr marL="0" indent="0">
              <a:buNone/>
            </a:pPr>
            <a:r>
              <a:rPr lang="en-US" dirty="0">
                <a:latin typeface="Calibri" charset="0"/>
              </a:rPr>
              <a:t>methodology for building and  </a:t>
            </a:r>
          </a:p>
          <a:p>
            <a:pPr marL="0" indent="0">
              <a:buNone/>
            </a:pPr>
            <a:r>
              <a:rPr lang="en-US" dirty="0">
                <a:latin typeface="Calibri" charset="0"/>
              </a:rPr>
              <a:t>testing the software incrementally.</a:t>
            </a:r>
          </a:p>
          <a:p>
            <a:endParaRPr lang="en-US" dirty="0">
              <a:latin typeface="Calibri" charset="0"/>
            </a:endParaRPr>
          </a:p>
        </p:txBody>
      </p:sp>
      <p:pic>
        <p:nvPicPr>
          <p:cNvPr id="4" name="Picture 3" descr="KdKKT.png"/>
          <p:cNvPicPr>
            <a:picLocks noChangeAspect="1"/>
          </p:cNvPicPr>
          <p:nvPr/>
        </p:nvPicPr>
        <p:blipFill>
          <a:blip r:embed="rId3"/>
          <a:stretch>
            <a:fillRect/>
          </a:stretch>
        </p:blipFill>
        <p:spPr>
          <a:xfrm>
            <a:off x="4293705" y="2156625"/>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48</a:t>
            </a:fld>
            <a:endParaRPr lang="fr-FR"/>
          </a:p>
        </p:txBody>
      </p:sp>
    </p:spTree>
    <p:extLst>
      <p:ext uri="{BB962C8B-B14F-4D97-AF65-F5344CB8AC3E}">
        <p14:creationId xmlns:p14="http://schemas.microsoft.com/office/powerpoint/2010/main" val="4266355578"/>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gile-Methodology.jpg"/>
          <p:cNvPicPr>
            <a:picLocks noChangeAspect="1"/>
          </p:cNvPicPr>
          <p:nvPr/>
        </p:nvPicPr>
        <p:blipFill>
          <a:blip r:embed="rId3"/>
          <a:stretch>
            <a:fillRect/>
          </a:stretch>
        </p:blipFill>
        <p:spPr>
          <a:xfrm>
            <a:off x="762000" y="416943"/>
            <a:ext cx="10774370" cy="5935663"/>
          </a:xfrm>
          <a:prstGeom prst="rect">
            <a:avLst/>
          </a:prstGeom>
        </p:spPr>
      </p:pic>
      <p:sp>
        <p:nvSpPr>
          <p:cNvPr id="2" name="Slide Number Placeholder 1"/>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171239999"/>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Which algorithm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Moves ahead read by</a:t>
                      </a:r>
                      <a:r>
                        <a:rPr lang="en-US" sz="1800" baseline="0" dirty="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t>
                      </a:r>
                      <a:r>
                        <a:rPr lang="en-US" baseline="0" dirty="0" smtClean="0"/>
                        <a:t>&amp;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r>
              <a:rPr lang="en-US" dirty="0" smtClean="0">
                <a:solidFill>
                  <a:srgbClr val="000000"/>
                </a:solidFill>
                <a:latin typeface="Calibri" charset="0"/>
              </a:rPr>
              <a:t>.</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4" name="Picture 3" descr="Pokerme.png"/>
          <p:cNvPicPr>
            <a:picLocks noChangeAspect="1"/>
          </p:cNvPicPr>
          <p:nvPr/>
        </p:nvPicPr>
        <p:blipFill>
          <a:blip r:embed="rId3"/>
          <a:stretch>
            <a:fillRect/>
          </a:stretch>
        </p:blipFill>
        <p:spPr>
          <a:xfrm>
            <a:off x="1622066" y="5025224"/>
            <a:ext cx="7752523" cy="1154223"/>
          </a:xfrm>
          <a:prstGeom prst="rect">
            <a:avLst/>
          </a:prstGeom>
        </p:spPr>
      </p:pic>
      <p:pic>
        <p:nvPicPr>
          <p:cNvPr id="5" name="Picture 4" descr="poker-wallpaper-AA-and-chips.jpg"/>
          <p:cNvPicPr>
            <a:picLocks noChangeAspect="1"/>
          </p:cNvPicPr>
          <p:nvPr/>
        </p:nvPicPr>
        <p:blipFill>
          <a:blip r:embed="rId4"/>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50</a:t>
            </a:fld>
            <a:endParaRPr lang="fr-FR"/>
          </a:p>
        </p:txBody>
      </p:sp>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811121"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76498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864241"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52</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416320"/>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a:t>parallelization</a:t>
            </a:r>
            <a:r>
              <a:rPr lang="fr-FR" sz="2400" dirty="0"/>
              <a:t> or</a:t>
            </a:r>
          </a:p>
          <a:p>
            <a:pPr marL="742950" lvl="1" indent="-285750">
              <a:buClr>
                <a:srgbClr val="FF3300"/>
              </a:buClr>
              <a:buFont typeface="Arial" panose="020B0604020202020204" pitchFamily="34" charset="0"/>
              <a:buChar char="•"/>
            </a:pPr>
            <a:r>
              <a:rPr lang="en-US" sz="2400" dirty="0">
                <a:solidFill>
                  <a:srgbClr val="000000"/>
                </a:solidFill>
                <a:latin typeface="Calibri" charset="0"/>
              </a:rPr>
              <a:t>GPU </a:t>
            </a:r>
            <a:r>
              <a:rPr lang="fr-FR" sz="2400" dirty="0" err="1">
                <a:solidFill>
                  <a:srgbClr val="000000"/>
                </a:solidFill>
                <a:latin typeface="Calibri" charset="0"/>
              </a:rPr>
              <a:t>parallelization</a:t>
            </a:r>
            <a:endParaRPr lang="fr-FR" sz="2400" dirty="0">
              <a:solidFill>
                <a:srgbClr val="000000"/>
              </a:solidFill>
              <a:latin typeface="Calibri" charset="0"/>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latin typeface="Calibri"/>
              </a:rPr>
              <a:t>Develop</a:t>
            </a:r>
            <a:r>
              <a:rPr lang="fr-FR" sz="2400" dirty="0" smtClean="0">
                <a:solidFill>
                  <a:srgbClr val="000000"/>
                </a:solidFill>
                <a:latin typeface="Calibri"/>
              </a:rPr>
              <a:t> </a:t>
            </a:r>
            <a:r>
              <a:rPr lang="en-US" sz="2400" dirty="0">
                <a:solidFill>
                  <a:srgbClr val="000000"/>
                </a:solidFill>
                <a:latin typeface="Calibri"/>
              </a:rPr>
              <a:t>the solution </a:t>
            </a:r>
            <a:r>
              <a:rPr lang="en-US" sz="2400" dirty="0" smtClean="0">
                <a:solidFill>
                  <a:srgbClr val="000000"/>
                </a:solidFill>
                <a:latin typeface="Calibri"/>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Computers </a:t>
            </a:r>
            <a:r>
              <a:rPr lang="fr-FR" sz="2400" dirty="0">
                <a:solidFill>
                  <a:srgbClr val="000000"/>
                </a:solidFill>
                <a:latin typeface="Calibri"/>
              </a:rPr>
              <a:t>of </a:t>
            </a:r>
            <a:r>
              <a:rPr lang="en-US" sz="2400" dirty="0">
                <a:solidFill>
                  <a:srgbClr val="000000"/>
                </a:solidFill>
                <a:latin typeface="Calibri"/>
              </a:rPr>
              <a:t>our </a:t>
            </a:r>
            <a:r>
              <a:rPr lang="en-US" sz="2400" dirty="0" smtClean="0">
                <a:solidFill>
                  <a:srgbClr val="000000"/>
                </a:solidFill>
                <a:latin typeface="Calibri"/>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latin typeface="Calibri" charset="0"/>
              </a:rPr>
              <a:t>G</a:t>
            </a:r>
            <a:r>
              <a:rPr lang="en-US" sz="2400" dirty="0" smtClean="0">
                <a:solidFill>
                  <a:srgbClr val="000000"/>
                </a:solidFill>
                <a:latin typeface="Calibri"/>
              </a:rPr>
              <a:t>rid'5000</a:t>
            </a:r>
            <a:r>
              <a:rPr lang="fr-FR" sz="2400" dirty="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89</TotalTime>
  <Words>1508</Words>
  <Application>Microsoft Office PowerPoint</Application>
  <PresentationFormat>Custom</PresentationFormat>
  <Paragraphs>471</Paragraphs>
  <Slides>52</Slides>
  <Notes>51</Notes>
  <HiddenSlides>3</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PowerPoint Presentation</vt:lpstr>
      <vt:lpstr>PowerPoint Presentation</vt:lpstr>
      <vt:lpstr>PowerPoint Presentation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Development Methodologies</vt:lpstr>
      <vt:lpstr>Key Areas:</vt:lpstr>
      <vt:lpstr>Development Methodologies</vt:lpstr>
      <vt:lpstr>PowerPoint Presentation</vt:lpstr>
      <vt:lpstr>Planning Poker Estimation Technique </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81</cp:revision>
  <dcterms:created xsi:type="dcterms:W3CDTF">2013-08-01T12:25:05Z</dcterms:created>
  <dcterms:modified xsi:type="dcterms:W3CDTF">2014-12-17T22:11:28Z</dcterms:modified>
</cp:coreProperties>
</file>